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5" r:id="rId6"/>
    <p:sldId id="276" r:id="rId7"/>
    <p:sldId id="270" r:id="rId8"/>
    <p:sldId id="285" r:id="rId9"/>
    <p:sldId id="284" r:id="rId10"/>
    <p:sldId id="281" r:id="rId11"/>
    <p:sldId id="294" r:id="rId12"/>
    <p:sldId id="289" r:id="rId13"/>
    <p:sldId id="292" r:id="rId14"/>
    <p:sldId id="288" r:id="rId15"/>
    <p:sldId id="293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8" autoAdjust="0"/>
    <p:restoredTop sz="90214" autoAdjust="0"/>
  </p:normalViewPr>
  <p:slideViewPr>
    <p:cSldViewPr snapToGrid="0" snapToObjects="1" showGuides="1">
      <p:cViewPr>
        <p:scale>
          <a:sx n="50" d="100"/>
          <a:sy n="50" d="100"/>
        </p:scale>
        <p:origin x="1555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34"/>
    </p:cViewPr>
  </p:outlineViewPr>
  <p:notesTextViewPr>
    <p:cViewPr>
      <p:scale>
        <a:sx n="109" d="100"/>
        <a:sy n="109" d="100"/>
      </p:scale>
      <p:origin x="0" y="0"/>
    </p:cViewPr>
  </p:notesTextViewPr>
  <p:notesViewPr>
    <p:cSldViewPr snapToGrid="0" snapToObjects="1">
      <p:cViewPr>
        <p:scale>
          <a:sx n="90" d="100"/>
          <a:sy n="90" d="100"/>
        </p:scale>
        <p:origin x="1286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E600B-6211-485C-A9BA-26D532D7D8C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5CBB3-B586-436A-ABEF-73E6A90D4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6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2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2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8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9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s-ES_tradnl" altLang="zh-C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0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0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9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1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0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1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altLang="zh-C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0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CBB3-B586-436A-ABEF-73E6A90D47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439577" y="1515696"/>
            <a:ext cx="4922893" cy="22121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7000"/>
                  <a:lumOff val="83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  <a:gs pos="83000">
                <a:schemeClr val="bg1"/>
              </a:gs>
              <a:gs pos="33000">
                <a:srgbClr val="FFFFFF"/>
              </a:gs>
              <a:gs pos="100000">
                <a:schemeClr val="bg2"/>
              </a:gs>
              <a:gs pos="2000">
                <a:schemeClr val="accent5">
                  <a:lumMod val="40000"/>
                  <a:lumOff val="6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8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s-ES_tradnl" sz="3600" dirty="0"/>
              <a:t>T</a:t>
            </a:r>
            <a:r>
              <a:rPr lang="es-ES_tradnl" sz="3600" dirty="0" smtClean="0"/>
              <a:t>elevisión digital terrestre y dividendo digital</a:t>
            </a:r>
            <a:endParaRPr lang="es-ES_tradnl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401" y="4680279"/>
            <a:ext cx="4201244" cy="70788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66000">
                <a:schemeClr val="accent1">
                  <a:lumMod val="20000"/>
                  <a:lumOff val="80000"/>
                </a:schemeClr>
              </a:gs>
              <a:gs pos="13000">
                <a:schemeClr val="bg1"/>
              </a:gs>
              <a:gs pos="97000">
                <a:srgbClr val="FFFFFF"/>
              </a:gs>
              <a:gs pos="96000">
                <a:schemeClr val="bg2"/>
              </a:gs>
              <a:gs pos="100000">
                <a:schemeClr val="bg2"/>
              </a:gs>
              <a:gs pos="93000">
                <a:schemeClr val="accent1">
                  <a:lumMod val="40000"/>
                  <a:lumOff val="60000"/>
                </a:schemeClr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Nikolai Vassiliev</a:t>
            </a:r>
          </a:p>
          <a:p>
            <a:pPr algn="ctr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Oficina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Radiocomunicaciones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628651"/>
            <a:ext cx="3148012" cy="50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Atribución de DD - factores</a:t>
            </a:r>
            <a:endParaRPr lang="es-ES_tradnl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055606"/>
            <a:ext cx="8194876" cy="2715892"/>
          </a:xfrm>
        </p:spPr>
        <p:txBody>
          <a:bodyPr>
            <a:normAutofit/>
          </a:bodyPr>
          <a:lstStyle/>
          <a:p>
            <a:r>
              <a:rPr lang="es-ES" sz="2400" dirty="0"/>
              <a:t>F</a:t>
            </a:r>
            <a:r>
              <a:rPr lang="es-ES" sz="2400" dirty="0" smtClean="0"/>
              <a:t>actores a tener </a:t>
            </a:r>
            <a:r>
              <a:rPr lang="es-ES" sz="2400" dirty="0"/>
              <a:t>en </a:t>
            </a:r>
            <a:r>
              <a:rPr lang="es-ES" sz="2400" dirty="0" smtClean="0"/>
              <a:t>cuenta para la atribución de DD</a:t>
            </a:r>
            <a:r>
              <a:rPr lang="es-ES" altLang="zh-CN" sz="2400" dirty="0" smtClean="0"/>
              <a:t>:</a:t>
            </a:r>
          </a:p>
          <a:p>
            <a:pPr lvl="1"/>
            <a:r>
              <a:rPr lang="es-ES" altLang="zh-CN" sz="2200" dirty="0" smtClean="0"/>
              <a:t>Necesidades nacionales </a:t>
            </a:r>
            <a:r>
              <a:rPr lang="es-ES" altLang="zh-CN" sz="2200" dirty="0"/>
              <a:t>en </a:t>
            </a:r>
            <a:r>
              <a:rPr lang="es-ES" altLang="zh-CN" sz="2200" dirty="0" smtClean="0"/>
              <a:t>servicios (TV, móvil, PPDR) </a:t>
            </a:r>
          </a:p>
          <a:p>
            <a:pPr lvl="1"/>
            <a:r>
              <a:rPr lang="es-ES" altLang="zh-CN" sz="2200" dirty="0" smtClean="0">
                <a:cs typeface="Times New Roman" pitchFamily="18" charset="0"/>
              </a:rPr>
              <a:t>Situación en países vecinos </a:t>
            </a:r>
          </a:p>
          <a:p>
            <a:pPr lvl="1"/>
            <a:r>
              <a:rPr lang="es-ES" altLang="zh-CN" sz="2200" dirty="0">
                <a:cs typeface="Times New Roman" pitchFamily="18" charset="0"/>
              </a:rPr>
              <a:t>D</a:t>
            </a:r>
            <a:r>
              <a:rPr lang="es-ES" altLang="zh-CN" sz="2200" dirty="0" smtClean="0">
                <a:cs typeface="Times New Roman" pitchFamily="18" charset="0"/>
              </a:rPr>
              <a:t>ificultad de </a:t>
            </a:r>
            <a:r>
              <a:rPr lang="es-ES" altLang="zh-CN" sz="2200" dirty="0">
                <a:cs typeface="Times New Roman" pitchFamily="18" charset="0"/>
              </a:rPr>
              <a:t>compartir </a:t>
            </a:r>
            <a:r>
              <a:rPr lang="es-ES" altLang="zh-CN" sz="2200" dirty="0" smtClean="0">
                <a:cs typeface="Times New Roman" pitchFamily="18" charset="0"/>
              </a:rPr>
              <a:t>servicios </a:t>
            </a:r>
            <a:r>
              <a:rPr lang="es-ES" altLang="zh-CN" sz="2200" dirty="0">
                <a:cs typeface="Times New Roman" pitchFamily="18" charset="0"/>
              </a:rPr>
              <a:t>móvil y </a:t>
            </a:r>
            <a:r>
              <a:rPr lang="es-ES" altLang="zh-CN" sz="2200" dirty="0" smtClean="0">
                <a:cs typeface="Times New Roman" pitchFamily="18" charset="0"/>
              </a:rPr>
              <a:t>radiodifusión en zonas de frontera: la separación puede ser &gt; 100 km (el estudio se realizó para 800 </a:t>
            </a:r>
            <a:r>
              <a:rPr lang="es-ES" altLang="zh-CN" sz="2200" dirty="0">
                <a:cs typeface="Times New Roman" pitchFamily="18" charset="0"/>
              </a:rPr>
              <a:t>MHz</a:t>
            </a:r>
            <a:r>
              <a:rPr lang="es-ES" altLang="zh-CN" sz="2200" dirty="0" smtClean="0">
                <a:cs typeface="Times New Roman" pitchFamily="18" charset="0"/>
              </a:rPr>
              <a:t>)</a:t>
            </a:r>
            <a:endParaRPr lang="en-US" altLang="zh-CN" sz="22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3" y="3442113"/>
            <a:ext cx="8293531" cy="184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5395" y="39847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29 km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5395" y="44022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s-ES_trad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395" y="47955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s-ES_tradnl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7416" y="5330017"/>
            <a:ext cx="8194876" cy="56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zh-CN" sz="2400" dirty="0" smtClean="0">
                <a:cs typeface="Times New Roman" pitchFamily="18" charset="0"/>
              </a:rPr>
              <a:t>Armonización regional/sub-regional es muy importante</a:t>
            </a:r>
            <a:r>
              <a:rPr lang="es-ES" sz="2400" dirty="0" smtClean="0"/>
              <a:t> </a:t>
            </a:r>
            <a:endParaRPr lang="en-US" altLang="zh-CN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/>
              <a:t>Atribución de DD </a:t>
            </a:r>
            <a:r>
              <a:rPr lang="es-ES_tradnl" sz="3200" dirty="0" smtClean="0"/>
              <a:t>- servicios</a:t>
            </a:r>
            <a:endParaRPr lang="es-ES_tradnl" sz="2800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364" y="1227365"/>
            <a:ext cx="8373979" cy="4678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Ventajas del uso de </a:t>
            </a:r>
            <a:r>
              <a:rPr lang="es-ES" sz="2400" dirty="0" smtClean="0"/>
              <a:t>DD para </a:t>
            </a:r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radiodifusión</a:t>
            </a:r>
            <a:r>
              <a:rPr lang="es-ES" sz="2400" dirty="0" smtClean="0"/>
              <a:t>: </a:t>
            </a:r>
            <a:r>
              <a:rPr lang="es-ES" altLang="zh-CN" sz="2400" dirty="0"/>
              <a:t>más </a:t>
            </a:r>
            <a:r>
              <a:rPr lang="es-ES" altLang="zh-CN" sz="2400" dirty="0" smtClean="0"/>
              <a:t>canales, ayuda para acomodar HDTV, 3D, multimedia, </a:t>
            </a:r>
            <a:r>
              <a:rPr lang="es-ES" altLang="zh-CN" sz="2400" dirty="0" err="1" smtClean="0"/>
              <a:t>etc</a:t>
            </a:r>
            <a:endParaRPr lang="es-ES" sz="2400" dirty="0" smtClean="0"/>
          </a:p>
          <a:p>
            <a:r>
              <a:rPr lang="es-ES" sz="2400" dirty="0"/>
              <a:t>Ventajas del uso de DD para </a:t>
            </a:r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móvil</a:t>
            </a:r>
            <a:r>
              <a:rPr lang="es-ES" sz="2400" dirty="0" smtClean="0"/>
              <a:t>: ayuda a satisfacer </a:t>
            </a:r>
            <a:r>
              <a:rPr lang="es-ES" altLang="zh-CN" sz="2400" dirty="0" smtClean="0"/>
              <a:t>tráfico </a:t>
            </a:r>
            <a:r>
              <a:rPr lang="es-ES" altLang="zh-CN" sz="2400" dirty="0"/>
              <a:t>creciente</a:t>
            </a:r>
            <a:r>
              <a:rPr lang="es-ES" altLang="zh-CN" sz="2400" dirty="0" smtClean="0"/>
              <a:t>, cubrir las </a:t>
            </a:r>
            <a:r>
              <a:rPr lang="es-ES" altLang="zh-CN" sz="2400" dirty="0"/>
              <a:t>zonas rurales, oportunidad para la armonización mundial </a:t>
            </a:r>
          </a:p>
          <a:p>
            <a:r>
              <a:rPr lang="es-ES" sz="2400" dirty="0" smtClean="0">
                <a:cs typeface="Times New Roman" pitchFamily="18" charset="0"/>
              </a:rPr>
              <a:t>Beneficios de la armonización global:</a:t>
            </a:r>
          </a:p>
          <a:p>
            <a:pPr lvl="1"/>
            <a:r>
              <a:rPr lang="es-ES" sz="2200" dirty="0" smtClean="0">
                <a:cs typeface="Times New Roman" pitchFamily="18" charset="0"/>
              </a:rPr>
              <a:t>Los </a:t>
            </a:r>
            <a:r>
              <a:rPr lang="es-ES" sz="2200" dirty="0">
                <a:cs typeface="Times New Roman" pitchFamily="18" charset="0"/>
              </a:rPr>
              <a:t>ahorros de </a:t>
            </a:r>
            <a:r>
              <a:rPr lang="es-ES" sz="2200" dirty="0" smtClean="0">
                <a:cs typeface="Times New Roman" pitchFamily="18" charset="0"/>
              </a:rPr>
              <a:t>escala (puede </a:t>
            </a:r>
            <a:r>
              <a:rPr lang="es-ES" sz="2200" dirty="0">
                <a:cs typeface="Times New Roman" pitchFamily="18" charset="0"/>
              </a:rPr>
              <a:t>disminuir los costos de terminales </a:t>
            </a:r>
            <a:r>
              <a:rPr lang="es-ES" sz="2200" dirty="0" smtClean="0">
                <a:cs typeface="Times New Roman" pitchFamily="18" charset="0"/>
              </a:rPr>
              <a:t>al 50</a:t>
            </a:r>
            <a:r>
              <a:rPr lang="es-ES" sz="2200" dirty="0">
                <a:cs typeface="Times New Roman" pitchFamily="18" charset="0"/>
              </a:rPr>
              <a:t>% </a:t>
            </a:r>
            <a:r>
              <a:rPr lang="es-ES" sz="2200" dirty="0" smtClean="0">
                <a:cs typeface="Times New Roman" pitchFamily="18" charset="0"/>
              </a:rPr>
              <a:t>, reduce </a:t>
            </a:r>
            <a:r>
              <a:rPr lang="es-ES" sz="2200" dirty="0">
                <a:cs typeface="Times New Roman" pitchFamily="18" charset="0"/>
              </a:rPr>
              <a:t>la complejidad </a:t>
            </a:r>
            <a:r>
              <a:rPr lang="es-ES" sz="2200" dirty="0" smtClean="0">
                <a:cs typeface="Times New Roman" pitchFamily="18" charset="0"/>
              </a:rPr>
              <a:t>de sus diseños)</a:t>
            </a:r>
            <a:endParaRPr lang="es-ES" sz="2200" dirty="0">
              <a:cs typeface="Times New Roman" pitchFamily="18" charset="0"/>
            </a:endParaRPr>
          </a:p>
          <a:p>
            <a:pPr lvl="1"/>
            <a:r>
              <a:rPr lang="es-ES" sz="2200" dirty="0" err="1" smtClean="0">
                <a:cs typeface="Times New Roman" pitchFamily="18" charset="0"/>
              </a:rPr>
              <a:t>Roaming</a:t>
            </a:r>
            <a:r>
              <a:rPr lang="es-ES" sz="2200" dirty="0" smtClean="0">
                <a:cs typeface="Times New Roman" pitchFamily="18" charset="0"/>
              </a:rPr>
              <a:t>  internacional</a:t>
            </a:r>
            <a:endParaRPr lang="es-ES" sz="2200" dirty="0">
              <a:cs typeface="Times New Roman" pitchFamily="18" charset="0"/>
            </a:endParaRPr>
          </a:p>
          <a:p>
            <a:pPr lvl="1"/>
            <a:r>
              <a:rPr lang="es-ES" sz="2200" dirty="0" smtClean="0">
                <a:cs typeface="Times New Roman" pitchFamily="18" charset="0"/>
              </a:rPr>
              <a:t>Interoperabilidad</a:t>
            </a:r>
            <a:endParaRPr lang="es-ES" sz="2200" dirty="0">
              <a:cs typeface="Times New Roman" pitchFamily="18" charset="0"/>
            </a:endParaRPr>
          </a:p>
          <a:p>
            <a:pPr lvl="1"/>
            <a:r>
              <a:rPr lang="es-ES" sz="2200" dirty="0" smtClean="0">
                <a:cs typeface="Times New Roman" pitchFamily="18" charset="0"/>
              </a:rPr>
              <a:t>Facilita la coordinación de frecuencias en zonas fronterizas entre países</a:t>
            </a:r>
            <a:endParaRPr lang="en-US" sz="2200" dirty="0" smtClean="0"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en-US" altLang="zh-CN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Actividades de UIT relativas a DD</a:t>
            </a:r>
            <a:endParaRPr lang="es-ES_tradnl" sz="2800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364" y="1005084"/>
            <a:ext cx="8600088" cy="525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zh-CN" sz="2200" dirty="0" smtClean="0">
                <a:cs typeface="Times New Roman" pitchFamily="18" charset="0"/>
              </a:rPr>
              <a:t>Desarrollo de </a:t>
            </a:r>
            <a:r>
              <a:rPr lang="es-ES_tradnl" altLang="zh-CN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documentos</a:t>
            </a:r>
            <a:r>
              <a:rPr lang="es-ES_tradnl" altLang="zh-CN" sz="2200" dirty="0" smtClean="0">
                <a:cs typeface="Times New Roman" pitchFamily="18" charset="0"/>
              </a:rPr>
              <a:t> </a:t>
            </a:r>
            <a:r>
              <a:rPr lang="es-ES_tradnl" sz="2200" dirty="0" smtClean="0"/>
              <a:t>pertinentes: </a:t>
            </a:r>
          </a:p>
          <a:p>
            <a:pPr lvl="1"/>
            <a:r>
              <a:rPr lang="es-ES_tradnl" altLang="zh-CN" sz="2200" dirty="0" smtClean="0">
                <a:cs typeface="Times New Roman" pitchFamily="18" charset="0"/>
              </a:rPr>
              <a:t>Informe sobre el Dividendo Digital (BDT, 2012 )</a:t>
            </a:r>
          </a:p>
          <a:p>
            <a:pPr lvl="1"/>
            <a:r>
              <a:rPr lang="es-ES_tradnl" sz="2200" dirty="0" smtClean="0">
                <a:cs typeface="Times New Roman" pitchFamily="18" charset="0"/>
              </a:rPr>
              <a:t>Informe  ITU-R SM.2353 (06.2015) -  retos y oportunidades de DD</a:t>
            </a:r>
          </a:p>
          <a:p>
            <a:r>
              <a:rPr lang="es-ES_tradnl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Asistencia</a:t>
            </a:r>
            <a:r>
              <a:rPr lang="es-ES_tradnl" sz="2200" dirty="0" smtClean="0">
                <a:cs typeface="Times New Roman" pitchFamily="18" charset="0"/>
              </a:rPr>
              <a:t> a 47 países africanos en el reordenamiento de la banda UHF</a:t>
            </a:r>
          </a:p>
          <a:p>
            <a:pPr lvl="1"/>
            <a:r>
              <a:rPr lang="es-ES_tradnl" sz="2000" dirty="0">
                <a:cs typeface="Times New Roman" pitchFamily="18" charset="0"/>
              </a:rPr>
              <a:t>D</a:t>
            </a:r>
            <a:r>
              <a:rPr lang="es-ES_tradnl" sz="2000" dirty="0" smtClean="0">
                <a:cs typeface="Times New Roman" pitchFamily="18" charset="0"/>
              </a:rPr>
              <a:t>ecidieron usar DD para móviles y mover la TV debajo 694 MHz</a:t>
            </a:r>
          </a:p>
          <a:p>
            <a:pPr lvl="1"/>
            <a:r>
              <a:rPr lang="es-ES_tradnl" sz="2000" dirty="0" smtClean="0">
                <a:cs typeface="Times New Roman" pitchFamily="18" charset="0"/>
              </a:rPr>
              <a:t>BR ayudó en el análisis de compatibilidad, la búsqueda de canales </a:t>
            </a:r>
          </a:p>
          <a:p>
            <a:pPr lvl="1"/>
            <a:r>
              <a:rPr lang="es-ES_tradnl" sz="2000" dirty="0" smtClean="0">
                <a:cs typeface="Times New Roman" pitchFamily="18" charset="0"/>
              </a:rPr>
              <a:t>El reordenamiento empezó en marzo 2012, y terminó en junio 2013 con 33 iteraciones</a:t>
            </a:r>
          </a:p>
          <a:p>
            <a:r>
              <a:rPr lang="es-ES_tradnl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Asistencia</a:t>
            </a:r>
            <a:r>
              <a:rPr lang="es-ES_tradnl" sz="2200" dirty="0" smtClean="0">
                <a:cs typeface="Times New Roman" pitchFamily="18" charset="0"/>
              </a:rPr>
              <a:t> similar a países árabes : mayo 2014 – febrero 2015</a:t>
            </a:r>
          </a:p>
          <a:p>
            <a:endParaRPr lang="es-ES_tradnl" sz="2200" dirty="0" smtClean="0">
              <a:cs typeface="Times New Roman" pitchFamily="18" charset="0"/>
            </a:endParaRPr>
          </a:p>
          <a:p>
            <a:r>
              <a:rPr lang="es-ES_tradnl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Conclusiones</a:t>
            </a:r>
            <a:r>
              <a:rPr lang="es-ES_tradnl" sz="2200" dirty="0" smtClean="0">
                <a:cs typeface="Times New Roman" pitchFamily="18" charset="0"/>
              </a:rPr>
              <a:t>: Cada país decide como utilizar el dividendo </a:t>
            </a:r>
            <a:r>
              <a:rPr lang="en-US" sz="2200" dirty="0" smtClean="0">
                <a:cs typeface="Times New Roman" pitchFamily="18" charset="0"/>
              </a:rPr>
              <a:t>digital</a:t>
            </a:r>
            <a:r>
              <a:rPr lang="es-ES" sz="2200" dirty="0" smtClean="0">
                <a:cs typeface="Times New Roman" pitchFamily="18" charset="0"/>
              </a:rPr>
              <a:t>, </a:t>
            </a:r>
            <a:r>
              <a:rPr lang="es-ES" sz="2200" dirty="0">
                <a:cs typeface="Times New Roman" pitchFamily="18" charset="0"/>
              </a:rPr>
              <a:t>pero la armonización regional </a:t>
            </a:r>
            <a:r>
              <a:rPr lang="es-ES" sz="2200" dirty="0" smtClean="0">
                <a:cs typeface="Times New Roman" pitchFamily="18" charset="0"/>
              </a:rPr>
              <a:t>/sub-regional y aspectos internacionales son muy importantes</a:t>
            </a:r>
            <a:endParaRPr lang="es-ES_tradnl" sz="2200" dirty="0" smtClean="0">
              <a:cs typeface="Times New Roman" pitchFamily="18" charset="0"/>
            </a:endParaRPr>
          </a:p>
          <a:p>
            <a:endParaRPr lang="es-ES_tradnl" sz="2200" dirty="0" smtClean="0">
              <a:cs typeface="Times New Roman" pitchFamily="18" charset="0"/>
            </a:endParaRPr>
          </a:p>
          <a:p>
            <a:endParaRPr lang="es-ES_tradnl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en-US" altLang="zh-CN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75369" y="5184743"/>
            <a:ext cx="6480720" cy="88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75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" altLang="ko-KR" sz="3200" dirty="0"/>
              <a:t>T</a:t>
            </a:r>
            <a:r>
              <a:rPr lang="es-ES" altLang="ko-KR" sz="3200" dirty="0" smtClean="0"/>
              <a:t>endencias </a:t>
            </a:r>
            <a:r>
              <a:rPr lang="es-ES" altLang="ko-KR" sz="3200" dirty="0"/>
              <a:t>en </a:t>
            </a:r>
            <a:r>
              <a:rPr lang="es-ES" altLang="ko-KR" sz="3200" dirty="0" smtClean="0"/>
              <a:t>televisión terrestre</a:t>
            </a:r>
            <a:endParaRPr lang="es-ES_tradnl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3" y="1005085"/>
            <a:ext cx="8112269" cy="2943918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La </a:t>
            </a:r>
            <a:r>
              <a:rPr lang="es-ES" sz="2400" dirty="0"/>
              <a:t>tendencia principal </a:t>
            </a:r>
            <a:r>
              <a:rPr lang="es-ES" sz="2400" dirty="0" smtClean="0"/>
              <a:t>- transición a </a:t>
            </a:r>
            <a:r>
              <a:rPr lang="es-ES" sz="2400" dirty="0"/>
              <a:t>la televisión </a:t>
            </a:r>
            <a:r>
              <a:rPr lang="es-ES" sz="2400" dirty="0" smtClean="0"/>
              <a:t>digital (TDT) </a:t>
            </a:r>
          </a:p>
          <a:p>
            <a:r>
              <a:rPr lang="es-ES_tradnl" altLang="zh-CN" sz="2400" dirty="0" smtClean="0"/>
              <a:t>Ventajas de TDT :</a:t>
            </a:r>
          </a:p>
          <a:p>
            <a:pPr lvl="1"/>
            <a:r>
              <a:rPr lang="es-ES_tradnl" sz="2200" dirty="0" smtClean="0"/>
              <a:t>Mejor calidad de la imagen y la recepción</a:t>
            </a:r>
          </a:p>
          <a:p>
            <a:pPr lvl="1"/>
            <a:r>
              <a:rPr lang="es-ES_tradnl" sz="2400" dirty="0" smtClean="0"/>
              <a:t>Mayor número de canales</a:t>
            </a:r>
          </a:p>
          <a:p>
            <a:pPr lvl="1"/>
            <a:r>
              <a:rPr lang="es-ES_tradnl" altLang="zh-CN" sz="2200" dirty="0" smtClean="0"/>
              <a:t>Nuevos servicios (</a:t>
            </a:r>
            <a:r>
              <a:rPr lang="es-ES_tradnl" sz="2200" dirty="0" smtClean="0">
                <a:cs typeface="Times New Roman" pitchFamily="18" charset="0"/>
              </a:rPr>
              <a:t>HDTV</a:t>
            </a:r>
            <a:r>
              <a:rPr lang="es-ES_tradnl" sz="2200" dirty="0" smtClean="0"/>
              <a:t>, 3D, </a:t>
            </a:r>
            <a:r>
              <a:rPr lang="es-ES_tradnl" sz="2200" dirty="0"/>
              <a:t>TV móvil, </a:t>
            </a:r>
            <a:r>
              <a:rPr lang="es-ES_tradnl" sz="2200" dirty="0" smtClean="0"/>
              <a:t>guías de </a:t>
            </a:r>
            <a:r>
              <a:rPr lang="es-ES_tradnl" sz="2200" dirty="0"/>
              <a:t>programas</a:t>
            </a:r>
            <a:r>
              <a:rPr lang="es-ES_tradnl" altLang="zh-CN" sz="2200" dirty="0" smtClean="0"/>
              <a:t>)</a:t>
            </a:r>
            <a:r>
              <a:rPr lang="es-ES_tradnl" altLang="zh-CN" sz="2200" dirty="0" smtClean="0">
                <a:solidFill>
                  <a:srgbClr val="FF0000"/>
                </a:solidFill>
              </a:rPr>
              <a:t>,</a:t>
            </a:r>
            <a:r>
              <a:rPr lang="es-ES_tradnl" altLang="zh-CN" sz="2200" dirty="0" smtClean="0"/>
              <a:t> </a:t>
            </a:r>
          </a:p>
          <a:p>
            <a:pPr lvl="1"/>
            <a:r>
              <a:rPr lang="es-ES_tradnl" sz="2200" dirty="0"/>
              <a:t>T</a:t>
            </a:r>
            <a:r>
              <a:rPr lang="es-ES_tradnl" sz="2200" dirty="0" smtClean="0"/>
              <a:t>elevisión interactiva</a:t>
            </a:r>
          </a:p>
          <a:p>
            <a:pPr lvl="1"/>
            <a:r>
              <a:rPr lang="es-ES_tradnl" sz="2200" dirty="0"/>
              <a:t>U</a:t>
            </a:r>
            <a:r>
              <a:rPr lang="es-ES_tradnl" sz="2200" dirty="0" smtClean="0"/>
              <a:t>tilización del espectro más eficaz (1 frecuencia = varios programas) </a:t>
            </a:r>
            <a:endParaRPr lang="es-ES_tradnl" altLang="zh-CN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7" y="4881105"/>
            <a:ext cx="2140299" cy="17653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6744" y="3702500"/>
            <a:ext cx="8031882" cy="1085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/>
              <a:t>Posibilidades de ver:</a:t>
            </a:r>
          </a:p>
          <a:p>
            <a:pPr lvl="1"/>
            <a:r>
              <a:rPr lang="es-ES_tradnl" sz="2000" dirty="0" smtClean="0"/>
              <a:t>En casa, en trabajo, en el camino</a:t>
            </a:r>
          </a:p>
          <a:p>
            <a:pPr lvl="1"/>
            <a:r>
              <a:rPr lang="es-ES_tradnl" sz="2000" dirty="0" smtClean="0"/>
              <a:t>Utilizando televisor, </a:t>
            </a:r>
            <a:r>
              <a:rPr lang="es-ES_tradnl" sz="2000" dirty="0" err="1" smtClean="0"/>
              <a:t>smartphone</a:t>
            </a:r>
            <a:r>
              <a:rPr lang="es-ES_tradnl" sz="2000" dirty="0" smtClean="0"/>
              <a:t>, tableta, etc.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75" y="4897779"/>
            <a:ext cx="2194909" cy="1748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023" y="4897779"/>
            <a:ext cx="2087076" cy="1726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303" y="4897779"/>
            <a:ext cx="1955196" cy="17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/>
              <a:t>Normas de </a:t>
            </a:r>
            <a:r>
              <a:rPr lang="es-ES_tradnl" sz="3200" dirty="0" smtClean="0"/>
              <a:t>televisión – recepción fijo</a:t>
            </a:r>
            <a:endParaRPr lang="es-ES_tradnl" sz="28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113" y="1234273"/>
            <a:ext cx="1992920" cy="4330589"/>
            <a:chOff x="231113" y="1234273"/>
            <a:chExt cx="1992920" cy="4330589"/>
          </a:xfrm>
        </p:grpSpPr>
        <p:grpSp>
          <p:nvGrpSpPr>
            <p:cNvPr id="4" name="Group 3"/>
            <p:cNvGrpSpPr/>
            <p:nvPr/>
          </p:nvGrpSpPr>
          <p:grpSpPr>
            <a:xfrm>
              <a:off x="231113" y="1234273"/>
              <a:ext cx="1992920" cy="4330589"/>
              <a:chOff x="231113" y="1234273"/>
              <a:chExt cx="1992920" cy="433058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31113" y="1234273"/>
                <a:ext cx="1992920" cy="4330589"/>
                <a:chOff x="231113" y="1234273"/>
                <a:chExt cx="1992920" cy="4330589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231113" y="1234273"/>
                  <a:ext cx="1992920" cy="81391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31113" y="2160395"/>
                  <a:ext cx="1992919" cy="340446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55794" y="1441176"/>
                <a:ext cx="1743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ATSC</a:t>
                </a:r>
                <a:endParaRPr lang="en-GB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00092" y="2520978"/>
              <a:ext cx="1743555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Advanced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Television Systems Committee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</a:rPr>
                <a:t>systema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 A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</a:rPr>
                <a:t>en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 Recommend. BT. 1306-7) 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en-GB" sz="1600" dirty="0"/>
            </a:p>
            <a:p>
              <a:endParaRPr lang="en-GB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37161" y="1234273"/>
            <a:ext cx="1901567" cy="4330590"/>
            <a:chOff x="2337161" y="1234273"/>
            <a:chExt cx="1901567" cy="4330590"/>
          </a:xfrm>
        </p:grpSpPr>
        <p:sp>
          <p:nvSpPr>
            <p:cNvPr id="7" name="Rectangle 6"/>
            <p:cNvSpPr/>
            <p:nvPr/>
          </p:nvSpPr>
          <p:spPr>
            <a:xfrm>
              <a:off x="2381459" y="1234273"/>
              <a:ext cx="1857269" cy="8139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1459" y="2228811"/>
              <a:ext cx="1857269" cy="3336052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7161" y="1447494"/>
              <a:ext cx="1743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DTMB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4964" y="2490599"/>
              <a:ext cx="174355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Digital </a:t>
              </a:r>
              <a: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  <a:t>Terrestrial Multimedia </a:t>
              </a: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Broadcast</a:t>
              </a:r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GB" sz="2000" dirty="0" smtClean="0">
                  <a:solidFill>
                    <a:schemeClr val="accent2">
                      <a:lumMod val="75000"/>
                    </a:schemeClr>
                  </a:solidFill>
                </a:rPr>
                <a:t>(</a:t>
              </a:r>
              <a:r>
                <a:rPr lang="en-GB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systema</a:t>
              </a:r>
              <a:r>
                <a:rPr lang="en-GB" sz="2000" dirty="0" smtClean="0">
                  <a:solidFill>
                    <a:schemeClr val="accent2">
                      <a:lumMod val="75000"/>
                    </a:schemeClr>
                  </a:solidFill>
                </a:rPr>
                <a:t> D)</a:t>
              </a:r>
              <a:endParaRPr lang="en-GB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76540" y="1240972"/>
            <a:ext cx="2024743" cy="4295421"/>
            <a:chOff x="4476540" y="1240972"/>
            <a:chExt cx="2024743" cy="4295421"/>
          </a:xfrm>
        </p:grpSpPr>
        <p:sp>
          <p:nvSpPr>
            <p:cNvPr id="8" name="Rectangle 7"/>
            <p:cNvSpPr/>
            <p:nvPr/>
          </p:nvSpPr>
          <p:spPr>
            <a:xfrm>
              <a:off x="4476540" y="1240972"/>
              <a:ext cx="2024743" cy="8139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6540" y="2200341"/>
              <a:ext cx="2024743" cy="3336052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22617" y="1447494"/>
              <a:ext cx="1732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DVB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22617" y="2320920"/>
              <a:ext cx="174355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DVB-T</a:t>
              </a:r>
              <a:r>
                <a:rPr lang="es-ES" sz="2000" b="1" dirty="0">
                  <a:solidFill>
                    <a:schemeClr val="accent6">
                      <a:lumMod val="50000"/>
                    </a:schemeClr>
                  </a:solidFill>
                </a:rPr>
                <a:t>: Digital Video </a:t>
              </a:r>
              <a:r>
                <a:rPr lang="es-ES" sz="2000" b="1" dirty="0" err="1">
                  <a:solidFill>
                    <a:schemeClr val="accent6">
                      <a:lumMod val="50000"/>
                    </a:schemeClr>
                  </a:solidFill>
                </a:rPr>
                <a:t>Broadcasting</a:t>
              </a:r>
              <a:r>
                <a:rPr lang="es-E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2000" b="1" dirty="0" err="1">
                  <a:solidFill>
                    <a:schemeClr val="accent6">
                      <a:lumMod val="50000"/>
                    </a:schemeClr>
                  </a:solidFill>
                </a:rPr>
                <a:t>Terrestrial</a:t>
              </a:r>
              <a:r>
                <a:rPr lang="es-E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2000" dirty="0">
                  <a:solidFill>
                    <a:schemeClr val="accent6">
                      <a:lumMod val="50000"/>
                    </a:schemeClr>
                  </a:solidFill>
                </a:rPr>
                <a:t>(Sistema B)</a:t>
              </a:r>
            </a:p>
            <a:p>
              <a:pPr algn="ctr"/>
              <a:r>
                <a:rPr lang="es-ES" sz="2000" b="1" dirty="0">
                  <a:solidFill>
                    <a:schemeClr val="accent6">
                      <a:lumMod val="50000"/>
                    </a:schemeClr>
                  </a:solidFill>
                </a:rPr>
                <a:t>• DVB-T2: </a:t>
              </a:r>
              <a:r>
                <a:rPr lang="es-ES" sz="2000" dirty="0">
                  <a:solidFill>
                    <a:schemeClr val="accent6">
                      <a:lumMod val="50000"/>
                    </a:schemeClr>
                  </a:solidFill>
                </a:rPr>
                <a:t>Segunda Generación de </a:t>
              </a:r>
              <a:r>
                <a:rPr lang="es-ES" sz="2000" dirty="0" smtClean="0">
                  <a:solidFill>
                    <a:schemeClr val="accent6">
                      <a:lumMod val="50000"/>
                    </a:schemeClr>
                  </a:solidFill>
                </a:rPr>
                <a:t>DVB-T</a:t>
              </a:r>
              <a:endParaRPr lang="en-GB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39095" y="1234273"/>
            <a:ext cx="2165420" cy="4302120"/>
            <a:chOff x="6739095" y="1234273"/>
            <a:chExt cx="2165420" cy="4302120"/>
          </a:xfrm>
        </p:grpSpPr>
        <p:sp>
          <p:nvSpPr>
            <p:cNvPr id="9" name="Rectangle 8"/>
            <p:cNvSpPr/>
            <p:nvPr/>
          </p:nvSpPr>
          <p:spPr>
            <a:xfrm>
              <a:off x="6739095" y="1234273"/>
              <a:ext cx="2165420" cy="8139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9095" y="2200341"/>
              <a:ext cx="2165420" cy="3336052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30007" y="1417097"/>
              <a:ext cx="1743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ISDB-T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50027" y="2397867"/>
              <a:ext cx="174355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Integrated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Services Digital Broadcasting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Terrestrial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s-ES_tradnl" sz="2000" dirty="0" err="1" smtClean="0">
                  <a:solidFill>
                    <a:schemeClr val="accent6">
                      <a:lumMod val="50000"/>
                    </a:schemeClr>
                  </a:solidFill>
                </a:rPr>
                <a:t>Systema</a:t>
              </a:r>
              <a:r>
                <a:rPr lang="es-ES_tradnl" sz="2000" dirty="0" smtClean="0">
                  <a:solidFill>
                    <a:schemeClr val="accent6">
                      <a:lumMod val="50000"/>
                    </a:schemeClr>
                  </a:solidFill>
                </a:rPr>
                <a:t> C) </a:t>
              </a:r>
            </a:p>
            <a:p>
              <a:pPr algn="ctr"/>
              <a:r>
                <a:rPr lang="es-ES_tradnl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•SBTVD: Adaptado por Brasil </a:t>
              </a:r>
              <a:endParaRPr lang="es-ES_tradnl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3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Despliegue de las normas</a:t>
            </a:r>
            <a:endParaRPr lang="es-ES_tradnl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0" y="1205802"/>
            <a:ext cx="8641583" cy="55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Actividades pertinentes </a:t>
            </a:r>
            <a:r>
              <a:rPr lang="es-ES_tradnl" sz="2800" dirty="0"/>
              <a:t>de la UIT - Documentos</a:t>
            </a:r>
            <a:endParaRPr lang="es-ES_tradnl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117378"/>
            <a:ext cx="8194876" cy="5010705"/>
          </a:xfrm>
        </p:spPr>
        <p:txBody>
          <a:bodyPr>
            <a:normAutofit fontScale="62500" lnSpcReduction="20000"/>
          </a:bodyPr>
          <a:lstStyle/>
          <a:p>
            <a:r>
              <a:rPr lang="es-ES_tradnl" sz="3400" dirty="0" smtClean="0"/>
              <a:t>La UIT facilita la transición a TDT: asistencia a administraciones, desarrollo de los documentos, base de datos</a:t>
            </a:r>
          </a:p>
          <a:p>
            <a:r>
              <a:rPr lang="es-ES_tradnl" sz="3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Recomendaciones UIT-R</a:t>
            </a:r>
            <a:r>
              <a:rPr lang="es-ES_tradnl" sz="3400" dirty="0" smtClean="0"/>
              <a:t>: </a:t>
            </a:r>
          </a:p>
          <a:p>
            <a:pPr lvl="1"/>
            <a:r>
              <a:rPr lang="es-ES_tradnl" sz="3500" b="1" dirty="0" smtClean="0"/>
              <a:t>BT.1125</a:t>
            </a:r>
            <a:r>
              <a:rPr lang="es-ES_tradnl" sz="3500" b="1" dirty="0"/>
              <a:t>: </a:t>
            </a:r>
            <a:r>
              <a:rPr lang="es-ES_tradnl" sz="3500" dirty="0"/>
              <a:t>Objetivos </a:t>
            </a:r>
            <a:r>
              <a:rPr lang="es-ES_tradnl" sz="3500" dirty="0" smtClean="0"/>
              <a:t>para </a:t>
            </a:r>
            <a:r>
              <a:rPr lang="es-ES_tradnl" sz="3500" dirty="0"/>
              <a:t>la planificación </a:t>
            </a:r>
            <a:r>
              <a:rPr lang="es-ES_tradnl" sz="3500" dirty="0" smtClean="0"/>
              <a:t>de </a:t>
            </a:r>
            <a:r>
              <a:rPr lang="es-ES_tradnl" sz="3500" dirty="0"/>
              <a:t>sistemas </a:t>
            </a:r>
            <a:r>
              <a:rPr lang="es-ES_tradnl" sz="3500" dirty="0" smtClean="0"/>
              <a:t>TDT</a:t>
            </a:r>
            <a:endParaRPr lang="es-ES_tradnl" sz="3500" dirty="0"/>
          </a:p>
          <a:p>
            <a:pPr lvl="1"/>
            <a:r>
              <a:rPr lang="es-ES_tradnl" sz="3500" b="1" dirty="0" smtClean="0"/>
              <a:t>BT.1306</a:t>
            </a:r>
            <a:r>
              <a:rPr lang="es-ES_tradnl" sz="3500" b="1" dirty="0"/>
              <a:t>: </a:t>
            </a:r>
            <a:r>
              <a:rPr lang="es-ES_tradnl" sz="3500" dirty="0"/>
              <a:t>Métodos de corrección de errores, de configuración de trama de datos, de modulación y de emisión para </a:t>
            </a:r>
            <a:r>
              <a:rPr lang="es-ES_tradnl" sz="3500" dirty="0" smtClean="0"/>
              <a:t>TDT</a:t>
            </a:r>
            <a:endParaRPr lang="es-ES_tradnl" sz="3500" dirty="0"/>
          </a:p>
          <a:p>
            <a:pPr lvl="1"/>
            <a:r>
              <a:rPr lang="es-ES_tradnl" sz="3500" b="1" dirty="0" smtClean="0"/>
              <a:t>BT.1368</a:t>
            </a:r>
            <a:r>
              <a:rPr lang="es-ES_tradnl" sz="3500" b="1" dirty="0"/>
              <a:t>: </a:t>
            </a:r>
            <a:r>
              <a:rPr lang="es-ES_tradnl" sz="3500" dirty="0"/>
              <a:t>Criterios </a:t>
            </a:r>
            <a:r>
              <a:rPr lang="es-ES_tradnl" sz="3500" dirty="0" smtClean="0"/>
              <a:t>de planificación de TDT en </a:t>
            </a:r>
            <a:r>
              <a:rPr lang="en-GB" sz="3500" dirty="0" smtClean="0"/>
              <a:t>VHF/UHF</a:t>
            </a:r>
            <a:endParaRPr lang="es-ES_tradnl" sz="3500" dirty="0" smtClean="0">
              <a:solidFill>
                <a:srgbClr val="FF0000"/>
              </a:solidFill>
            </a:endParaRPr>
          </a:p>
          <a:p>
            <a:r>
              <a:rPr lang="es-ES_tradnl" sz="3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Informes</a:t>
            </a:r>
            <a:r>
              <a:rPr lang="es-ES_tradnl" sz="3400" dirty="0" smtClean="0"/>
              <a:t>: </a:t>
            </a:r>
          </a:p>
          <a:p>
            <a:pPr lvl="1"/>
            <a:r>
              <a:rPr lang="es-ES_tradnl" sz="3500" b="1" dirty="0" smtClean="0"/>
              <a:t>BT.2035: </a:t>
            </a:r>
            <a:r>
              <a:rPr lang="es-ES_tradnl" sz="3500" dirty="0" smtClean="0"/>
              <a:t>Directrices</a:t>
            </a:r>
            <a:r>
              <a:rPr lang="es-ES_tradnl" sz="3500" dirty="0">
                <a:solidFill>
                  <a:srgbClr val="FF0000"/>
                </a:solidFill>
              </a:rPr>
              <a:t> </a:t>
            </a:r>
            <a:r>
              <a:rPr lang="es-ES_tradnl" sz="3500" dirty="0" smtClean="0"/>
              <a:t>técnicas para la implementación de TDT</a:t>
            </a:r>
          </a:p>
          <a:p>
            <a:pPr lvl="1"/>
            <a:r>
              <a:rPr lang="es-ES_tradnl" sz="3500" b="1" dirty="0" smtClean="0"/>
              <a:t>BT.2049: </a:t>
            </a:r>
            <a:r>
              <a:rPr lang="es-ES_tradnl" sz="3500" dirty="0" smtClean="0"/>
              <a:t>TDT móvil </a:t>
            </a:r>
          </a:p>
          <a:p>
            <a:pPr lvl="1"/>
            <a:r>
              <a:rPr lang="es-ES_tradnl" sz="3500" b="1" dirty="0" smtClean="0"/>
              <a:t>BT.2137: </a:t>
            </a:r>
            <a:r>
              <a:rPr lang="es-ES_tradnl" sz="3500" dirty="0" smtClean="0"/>
              <a:t>Métodos y herramientas para la planificación de TDT</a:t>
            </a:r>
          </a:p>
          <a:p>
            <a:pPr lvl="1"/>
            <a:r>
              <a:rPr lang="es-ES_tradnl" sz="3500" b="1" dirty="0" smtClean="0"/>
              <a:t>BT.2140: </a:t>
            </a:r>
            <a:r>
              <a:rPr lang="es-ES_tradnl" sz="3500" dirty="0" smtClean="0"/>
              <a:t>Transición </a:t>
            </a:r>
            <a:r>
              <a:rPr lang="es-ES_tradnl" sz="3500" dirty="0"/>
              <a:t>de la </a:t>
            </a:r>
            <a:r>
              <a:rPr lang="es-ES_tradnl" sz="3500" dirty="0" smtClean="0"/>
              <a:t>televisión analógica </a:t>
            </a:r>
            <a:r>
              <a:rPr lang="es-ES_tradnl" sz="3500" dirty="0"/>
              <a:t>a </a:t>
            </a:r>
            <a:r>
              <a:rPr lang="es-ES_tradnl" sz="3500" dirty="0" smtClean="0"/>
              <a:t>digital</a:t>
            </a:r>
          </a:p>
          <a:p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Manual</a:t>
            </a:r>
            <a:r>
              <a:rPr lang="es-ES_tradnl" sz="3500" dirty="0" smtClean="0"/>
              <a:t>: </a:t>
            </a:r>
            <a:endParaRPr lang="es-ES_tradnl" sz="3500" dirty="0"/>
          </a:p>
          <a:p>
            <a:pPr lvl="1"/>
            <a:r>
              <a:rPr lang="es-ES_tradnl" sz="3500" dirty="0"/>
              <a:t>Manual DTTB – televisión </a:t>
            </a:r>
            <a:r>
              <a:rPr lang="es-ES_tradnl" sz="3500" dirty="0" smtClean="0"/>
              <a:t>digital </a:t>
            </a:r>
            <a:r>
              <a:rPr lang="es-ES_tradnl" sz="3500" dirty="0"/>
              <a:t>en </a:t>
            </a:r>
            <a:r>
              <a:rPr lang="es-ES_tradnl" sz="3500" dirty="0" smtClean="0"/>
              <a:t>ondas métricas/</a:t>
            </a:r>
            <a:r>
              <a:rPr lang="es-ES_tradnl" sz="3500" dirty="0" err="1" smtClean="0"/>
              <a:t>decimet</a:t>
            </a:r>
            <a:r>
              <a:rPr lang="es-ES_tradnl" sz="3500" dirty="0"/>
              <a:t>.</a:t>
            </a:r>
            <a:endParaRPr lang="es-ES_tradnl" sz="3500" dirty="0" smtClean="0"/>
          </a:p>
          <a:p>
            <a:endParaRPr lang="en-GB" sz="2400" dirty="0"/>
          </a:p>
          <a:p>
            <a:endParaRPr lang="en-GB" sz="3100" dirty="0"/>
          </a:p>
          <a:p>
            <a:endParaRPr lang="en-GB" sz="31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66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2800" dirty="0"/>
              <a:t>Otras actividades de </a:t>
            </a:r>
            <a:r>
              <a:rPr lang="es-ES_tradnl" sz="2800" dirty="0" smtClean="0"/>
              <a:t>la UIT</a:t>
            </a:r>
            <a:endParaRPr lang="es-ES_tradnl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005084"/>
            <a:ext cx="8194876" cy="4871841"/>
          </a:xfrm>
        </p:spPr>
        <p:txBody>
          <a:bodyPr>
            <a:normAutofit fontScale="92500"/>
          </a:bodyPr>
          <a:lstStyle/>
          <a:p>
            <a:r>
              <a:rPr lang="es-ES_tradnl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Directrices </a:t>
            </a:r>
            <a:r>
              <a:rPr lang="es-ES_tradnl" sz="2200" dirty="0"/>
              <a:t>para la transición de la radiodifusión analógica a la digital </a:t>
            </a:r>
            <a:r>
              <a:rPr lang="es-ES_tradnl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es-ES_tradnl" sz="1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http://www.itu.int/en/ITU-D/Spectrum-Broadcasting/Documents/Guidelines%202014_BAT_S.pdf</a:t>
            </a:r>
            <a:r>
              <a:rPr lang="es-ES_tradnl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 </a:t>
            </a:r>
          </a:p>
          <a:p>
            <a:r>
              <a:rPr lang="es-ES_tradnl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Proyectos</a:t>
            </a:r>
            <a:r>
              <a:rPr lang="es-ES_tradnl" sz="2200" dirty="0" smtClean="0"/>
              <a:t>: </a:t>
            </a:r>
          </a:p>
          <a:p>
            <a:pPr lvl="1"/>
            <a:r>
              <a:rPr lang="es-ES" altLang="en-US" sz="2200" dirty="0" smtClean="0">
                <a:ea typeface="Gulim" pitchFamily="34" charset="-127"/>
              </a:rPr>
              <a:t>Asistencia en </a:t>
            </a:r>
            <a:r>
              <a:rPr lang="es-ES" altLang="en-US" sz="2200" dirty="0">
                <a:ea typeface="Gulim" pitchFamily="34" charset="-127"/>
              </a:rPr>
              <a:t>el desarrollo </a:t>
            </a:r>
            <a:r>
              <a:rPr lang="es-ES" altLang="en-US" sz="2200" dirty="0" smtClean="0">
                <a:ea typeface="Gulim" pitchFamily="34" charset="-127"/>
              </a:rPr>
              <a:t>de los planes </a:t>
            </a:r>
            <a:r>
              <a:rPr lang="es-ES" altLang="en-US" sz="2200" dirty="0">
                <a:ea typeface="Gulim" pitchFamily="34" charset="-127"/>
              </a:rPr>
              <a:t>para la transición </a:t>
            </a:r>
            <a:r>
              <a:rPr lang="es-ES" altLang="en-US" sz="2200" dirty="0" smtClean="0">
                <a:ea typeface="Gulim" pitchFamily="34" charset="-127"/>
              </a:rPr>
              <a:t>a TDT</a:t>
            </a:r>
            <a:endParaRPr lang="es-ES" altLang="en-US" sz="2200" dirty="0">
              <a:ea typeface="Gulim" pitchFamily="34" charset="-127"/>
            </a:endParaRPr>
          </a:p>
          <a:p>
            <a:pPr lvl="1"/>
            <a:r>
              <a:rPr lang="es-ES" altLang="en-US" sz="2200" dirty="0">
                <a:ea typeface="Gulim" pitchFamily="34" charset="-127"/>
              </a:rPr>
              <a:t>Alrededor de 30 países desde </a:t>
            </a:r>
            <a:r>
              <a:rPr lang="es-ES" altLang="en-US" sz="2200" dirty="0" smtClean="0">
                <a:ea typeface="Gulim" pitchFamily="34" charset="-127"/>
              </a:rPr>
              <a:t>2009: establecer </a:t>
            </a:r>
            <a:r>
              <a:rPr lang="es-ES" altLang="en-US" sz="2200" dirty="0">
                <a:ea typeface="Gulim" pitchFamily="34" charset="-127"/>
              </a:rPr>
              <a:t>los objetivos nacionales, estrategias, actividades </a:t>
            </a:r>
            <a:r>
              <a:rPr lang="es-ES" altLang="en-US" sz="2200" dirty="0" smtClean="0">
                <a:ea typeface="Gulim" pitchFamily="34" charset="-127"/>
              </a:rPr>
              <a:t>claves, etc.</a:t>
            </a:r>
          </a:p>
          <a:p>
            <a:pPr lvl="1"/>
            <a:r>
              <a:rPr lang="es-ES" altLang="en-US" sz="2200" dirty="0" smtClean="0">
                <a:ea typeface="Gulim" pitchFamily="34" charset="-127"/>
              </a:rPr>
              <a:t>En América Latina: </a:t>
            </a:r>
            <a:r>
              <a:rPr lang="en-US" sz="2200" dirty="0" smtClean="0"/>
              <a:t>Colombia, Paraguay, Bolivia, Venezuela, Panamá, Costa Rica, </a:t>
            </a:r>
            <a:r>
              <a:rPr lang="en-US" sz="2200" dirty="0" err="1" smtClean="0"/>
              <a:t>República</a:t>
            </a:r>
            <a:r>
              <a:rPr lang="en-US" sz="2200" dirty="0" smtClean="0"/>
              <a:t> </a:t>
            </a:r>
            <a:r>
              <a:rPr lang="en-US" sz="2200" dirty="0" err="1" smtClean="0"/>
              <a:t>Dominicana</a:t>
            </a:r>
            <a:r>
              <a:rPr lang="en-US" sz="2200" dirty="0" smtClean="0"/>
              <a:t>, Jamaica</a:t>
            </a:r>
          </a:p>
          <a:p>
            <a:r>
              <a:rPr lang="es-ES_tradnl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Base </a:t>
            </a:r>
            <a:r>
              <a:rPr lang="es-ES_tradnl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 datos </a:t>
            </a:r>
            <a:r>
              <a:rPr lang="es-ES_tradnl" sz="2200" dirty="0"/>
              <a:t>de transición a </a:t>
            </a:r>
            <a:r>
              <a:rPr lang="es-ES_tradnl" sz="2200" dirty="0" smtClean="0"/>
              <a:t>TDT. </a:t>
            </a:r>
            <a:r>
              <a:rPr lang="es-ES" sz="2200" dirty="0" smtClean="0"/>
              <a:t>Contiene la información sobre:</a:t>
            </a:r>
          </a:p>
          <a:p>
            <a:pPr lvl="1"/>
            <a:r>
              <a:rPr lang="es-ES" sz="2200" dirty="0" smtClean="0"/>
              <a:t>Los resúmenes </a:t>
            </a:r>
            <a:r>
              <a:rPr lang="es-ES" sz="2200" dirty="0"/>
              <a:t>de la información </a:t>
            </a:r>
            <a:r>
              <a:rPr lang="es-ES" sz="2200" dirty="0" smtClean="0"/>
              <a:t>de </a:t>
            </a:r>
            <a:r>
              <a:rPr lang="es-ES" sz="2200" dirty="0"/>
              <a:t>los países</a:t>
            </a:r>
          </a:p>
          <a:p>
            <a:pPr lvl="1"/>
            <a:r>
              <a:rPr lang="es-ES" sz="2200" dirty="0" smtClean="0"/>
              <a:t>Eventos pertinentes (ej., </a:t>
            </a:r>
            <a:r>
              <a:rPr lang="es-ES" sz="2200" dirty="0"/>
              <a:t>talleres, reuniones de </a:t>
            </a:r>
            <a:r>
              <a:rPr lang="es-ES" sz="2200" dirty="0" smtClean="0"/>
              <a:t>coordinación)</a:t>
            </a:r>
            <a:endParaRPr lang="es-ES" sz="2200" dirty="0"/>
          </a:p>
          <a:p>
            <a:pPr lvl="1"/>
            <a:r>
              <a:rPr lang="es-ES" sz="2200" dirty="0"/>
              <a:t>Publicaciones </a:t>
            </a:r>
            <a:r>
              <a:rPr lang="es-ES" sz="2200" dirty="0" smtClean="0"/>
              <a:t>pertinentes, páginas Web</a:t>
            </a:r>
            <a:endParaRPr lang="es-ES" sz="2200" dirty="0"/>
          </a:p>
          <a:p>
            <a:pPr lvl="1"/>
            <a:r>
              <a:rPr lang="es-ES" sz="2200" dirty="0" smtClean="0"/>
              <a:t>Contactos, fuentes </a:t>
            </a:r>
            <a:r>
              <a:rPr lang="es-ES" sz="2200" dirty="0"/>
              <a:t>de </a:t>
            </a:r>
            <a:r>
              <a:rPr lang="es-ES" sz="2200" dirty="0" smtClean="0"/>
              <a:t>información</a:t>
            </a:r>
            <a:endParaRPr lang="en-GB" sz="22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54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 </a:t>
            </a:r>
            <a:r>
              <a:rPr lang="es-ES_tradnl" sz="2800" dirty="0"/>
              <a:t>Base de datos de transición a </a:t>
            </a:r>
            <a:r>
              <a:rPr lang="es-ES_tradnl" sz="2800" dirty="0" smtClean="0"/>
              <a:t>TDT (2)</a:t>
            </a:r>
            <a:endParaRPr lang="es-ES_tradnl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26" y="5449447"/>
            <a:ext cx="8517038" cy="6497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s-ES_tradn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Hay que notificar </a:t>
            </a:r>
            <a:r>
              <a:rPr lang="es-ES_trad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s-ES_tradn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UIT </a:t>
            </a:r>
            <a:r>
              <a:rPr lang="es-ES_trad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la </a:t>
            </a:r>
            <a:r>
              <a:rPr lang="es-ES_tradn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información sobre la transición en su país!</a:t>
            </a:r>
            <a:endParaRPr lang="es-E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2444" y="1531498"/>
            <a:ext cx="4046220" cy="39179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11544" y="1531498"/>
            <a:ext cx="4236720" cy="3917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124" y="1496204"/>
            <a:ext cx="3832860" cy="243840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2444" y="1040246"/>
            <a:ext cx="808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http://www.itu.int/en/ITU-D/Spectrum-Broadcasting/Pages/DSO/Default.aspx</a:t>
            </a:r>
          </a:p>
        </p:txBody>
      </p:sp>
    </p:spTree>
    <p:extLst>
      <p:ext uri="{BB962C8B-B14F-4D97-AF65-F5344CB8AC3E}">
        <p14:creationId xmlns:p14="http://schemas.microsoft.com/office/powerpoint/2010/main" val="25478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291362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 </a:t>
            </a:r>
            <a:r>
              <a:rPr lang="es-ES_tradnl" sz="2800" dirty="0"/>
              <a:t>Dividendo </a:t>
            </a:r>
            <a:r>
              <a:rPr lang="es-ES_tradnl" sz="2800" dirty="0" smtClean="0"/>
              <a:t>digital (DD)</a:t>
            </a:r>
            <a:endParaRPr lang="es-ES_tradnl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248111"/>
            <a:ext cx="8429204" cy="4238289"/>
          </a:xfrm>
        </p:spPr>
        <p:txBody>
          <a:bodyPr>
            <a:normAutofit lnSpcReduction="10000"/>
          </a:bodyPr>
          <a:lstStyle/>
          <a:p>
            <a:r>
              <a:rPr lang="es-ES" altLang="zh-CN" sz="2400" dirty="0" smtClean="0"/>
              <a:t>La transición </a:t>
            </a:r>
            <a:r>
              <a:rPr lang="es-ES" altLang="zh-CN" sz="2400" dirty="0"/>
              <a:t>a </a:t>
            </a:r>
            <a:r>
              <a:rPr lang="es-ES" altLang="zh-CN" sz="2400" dirty="0" smtClean="0"/>
              <a:t>TDT </a:t>
            </a:r>
            <a:r>
              <a:rPr lang="es-ES" altLang="zh-CN" sz="2400" dirty="0"/>
              <a:t>conduce a la liberación </a:t>
            </a:r>
            <a:r>
              <a:rPr lang="es-ES" altLang="zh-CN" sz="2400" dirty="0" smtClean="0"/>
              <a:t>del  espectro -&gt; DD </a:t>
            </a:r>
          </a:p>
          <a:p>
            <a:r>
              <a:rPr lang="es-ES" altLang="zh-CN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Dividendo Digital </a:t>
            </a:r>
            <a:r>
              <a:rPr lang="es-ES" altLang="zh-CN" sz="2400" dirty="0"/>
              <a:t>-</a:t>
            </a:r>
            <a:r>
              <a:rPr lang="es-ES" altLang="zh-CN" sz="2400" dirty="0" smtClean="0"/>
              <a:t> </a:t>
            </a:r>
            <a:r>
              <a:rPr lang="es-ES" altLang="zh-CN" sz="2400" dirty="0"/>
              <a:t>la cantidad </a:t>
            </a:r>
            <a:r>
              <a:rPr lang="es-ES" altLang="zh-CN" sz="2400" dirty="0" smtClean="0"/>
              <a:t>del </a:t>
            </a:r>
            <a:r>
              <a:rPr lang="es-ES" altLang="zh-CN" sz="2400" dirty="0"/>
              <a:t>espectro </a:t>
            </a:r>
            <a:r>
              <a:rPr lang="es-ES" altLang="zh-CN" sz="2400" dirty="0" smtClean="0"/>
              <a:t>que </a:t>
            </a:r>
            <a:r>
              <a:rPr lang="es-ES" altLang="zh-CN" sz="2400" dirty="0"/>
              <a:t>se liberará después </a:t>
            </a:r>
            <a:r>
              <a:rPr lang="es-ES" altLang="zh-CN" sz="2400" dirty="0" smtClean="0"/>
              <a:t>del apagón de </a:t>
            </a:r>
            <a:r>
              <a:rPr lang="es-ES" altLang="zh-CN" sz="2400" dirty="0"/>
              <a:t>la </a:t>
            </a:r>
            <a:r>
              <a:rPr lang="es-ES" altLang="zh-CN" sz="2400" dirty="0" smtClean="0"/>
              <a:t>televisión analógica</a:t>
            </a:r>
          </a:p>
          <a:p>
            <a:r>
              <a:rPr lang="es-ES" altLang="zh-CN" sz="2400" dirty="0" smtClean="0"/>
              <a:t>Cantidad </a:t>
            </a:r>
            <a:r>
              <a:rPr lang="es-ES" altLang="zh-CN" sz="2400" dirty="0"/>
              <a:t>de DD puede </a:t>
            </a:r>
            <a:r>
              <a:rPr lang="es-ES" altLang="zh-CN" sz="2400" dirty="0" smtClean="0"/>
              <a:t>variar, </a:t>
            </a:r>
            <a:r>
              <a:rPr lang="es-ES" altLang="zh-CN" sz="2400" dirty="0" smtClean="0"/>
              <a:t>ej. en </a:t>
            </a:r>
            <a:r>
              <a:rPr lang="es-ES" altLang="zh-CN" sz="2400" dirty="0" smtClean="0"/>
              <a:t>Región 1:</a:t>
            </a:r>
          </a:p>
          <a:p>
            <a:pPr lvl="1"/>
            <a:r>
              <a:rPr lang="es-ES_tradnl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DD1: banda 800 MHz </a:t>
            </a:r>
          </a:p>
          <a:p>
            <a:pPr lvl="1"/>
            <a:r>
              <a:rPr lang="es-ES_tradnl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DD2 : </a:t>
            </a:r>
            <a:r>
              <a:rPr lang="es-ES_tradnl" sz="2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banda </a:t>
            </a:r>
            <a:r>
              <a:rPr lang="es-ES_tradnl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700 MHz</a:t>
            </a:r>
            <a:endParaRPr lang="es-ES_tradnl" altLang="zh-CN" sz="2200" dirty="0" smtClean="0"/>
          </a:p>
          <a:p>
            <a:r>
              <a:rPr lang="es-ES" altLang="zh-CN" sz="2400" dirty="0" smtClean="0"/>
              <a:t>Dividendo </a:t>
            </a:r>
            <a:r>
              <a:rPr lang="es-ES" altLang="zh-CN" sz="2400" dirty="0"/>
              <a:t>Digital</a:t>
            </a:r>
            <a:r>
              <a:rPr lang="es-ES" altLang="zh-CN" sz="2400" dirty="0" smtClean="0"/>
              <a:t> puede </a:t>
            </a:r>
            <a:r>
              <a:rPr lang="es-ES" altLang="zh-CN" sz="2400" dirty="0"/>
              <a:t>ser utilizado por:</a:t>
            </a:r>
          </a:p>
          <a:p>
            <a:pPr lvl="1"/>
            <a:r>
              <a:rPr lang="es-ES" altLang="zh-CN" sz="2200" dirty="0" smtClean="0"/>
              <a:t>TV: </a:t>
            </a:r>
            <a:r>
              <a:rPr lang="es-ES" altLang="zh-CN" sz="2200" dirty="0"/>
              <a:t>más programas, televisión de alta definición, 3D, TV móvil ...</a:t>
            </a:r>
          </a:p>
          <a:p>
            <a:pPr lvl="1"/>
            <a:r>
              <a:rPr lang="es-ES" altLang="zh-CN" sz="2200" dirty="0" smtClean="0"/>
              <a:t>Servicio Móvil de banda </a:t>
            </a:r>
            <a:r>
              <a:rPr lang="es-ES" altLang="zh-CN" sz="2200" dirty="0"/>
              <a:t>ancha </a:t>
            </a:r>
            <a:r>
              <a:rPr lang="es-ES" altLang="zh-CN" sz="2200" dirty="0" smtClean="0"/>
              <a:t>-&gt; satisfacer </a:t>
            </a:r>
            <a:r>
              <a:rPr lang="es-ES" altLang="zh-CN" sz="2200" dirty="0"/>
              <a:t>el tráfico creciente, </a:t>
            </a:r>
            <a:r>
              <a:rPr lang="es-ES" altLang="zh-CN" sz="2200" dirty="0" smtClean="0"/>
              <a:t>beneficios para </a:t>
            </a:r>
            <a:r>
              <a:rPr lang="es-ES" altLang="zh-CN" sz="2200" dirty="0"/>
              <a:t>zonas rurales</a:t>
            </a:r>
          </a:p>
          <a:p>
            <a:pPr lvl="1"/>
            <a:r>
              <a:rPr lang="es-ES" altLang="zh-CN" sz="2200" dirty="0"/>
              <a:t>Otras aplicaciones, por ejemplo, </a:t>
            </a:r>
            <a:r>
              <a:rPr lang="es-ES" altLang="zh-CN" sz="2200" dirty="0" smtClean="0"/>
              <a:t>PPDR</a:t>
            </a:r>
            <a:endParaRPr lang="es-E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1618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-125730"/>
            <a:ext cx="8229600" cy="713722"/>
          </a:xfrm>
        </p:spPr>
        <p:txBody>
          <a:bodyPr>
            <a:normAutofit/>
          </a:bodyPr>
          <a:lstStyle/>
          <a:p>
            <a:r>
              <a:rPr lang="es-ES_tradnl" sz="3200" dirty="0"/>
              <a:t>Atribución de DD</a:t>
            </a:r>
            <a:endParaRPr lang="es-ES_tradnl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824418"/>
            <a:ext cx="8194876" cy="1242411"/>
          </a:xfrm>
        </p:spPr>
        <p:txBody>
          <a:bodyPr>
            <a:normAutofit lnSpcReduction="10000"/>
          </a:bodyPr>
          <a:lstStyle/>
          <a:p>
            <a:r>
              <a:rPr lang="es-ES" altLang="zh-CN" sz="2400" dirty="0"/>
              <a:t>Cada país decide cómo utilizar </a:t>
            </a:r>
            <a:r>
              <a:rPr lang="es-ES" altLang="zh-CN" sz="2400" dirty="0" smtClean="0"/>
              <a:t>DD</a:t>
            </a:r>
          </a:p>
          <a:p>
            <a:r>
              <a:rPr lang="es-ES" altLang="zh-CN" sz="2400" dirty="0" smtClean="0">
                <a:cs typeface="Times New Roman" pitchFamily="18" charset="0"/>
              </a:rPr>
              <a:t>RR atribuyó las bandas 700 MHZ y 800 MHz a los servicios móvil y radiodifusión en 3 Regiones</a:t>
            </a:r>
            <a:endParaRPr lang="en-US" altLang="zh-CN" sz="2400" dirty="0">
              <a:cs typeface="Times New Roman" pitchFamily="18" charset="0"/>
            </a:endParaRPr>
          </a:p>
          <a:p>
            <a:endParaRPr lang="en-US" altLang="zh-CN" sz="2400" dirty="0"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98820" y="2071439"/>
            <a:ext cx="2887580" cy="30079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4106" y="5084001"/>
            <a:ext cx="8194876" cy="867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zh-CN" sz="2400" dirty="0" smtClean="0"/>
              <a:t>RR proporciona la flexibilidad para decisión nacional sobre el servicio a utilizar </a:t>
            </a:r>
            <a:endParaRPr lang="es-ES_tradnl" altLang="zh-CN" sz="2400" dirty="0" smtClean="0">
              <a:cs typeface="Times New Roman" pitchFamily="18" charset="0"/>
            </a:endParaRPr>
          </a:p>
          <a:p>
            <a:endParaRPr lang="en-US" altLang="zh-CN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01C1AC3505449BB9087E068A0BF43" ma:contentTypeVersion="0" ma:contentTypeDescription="Create a new document." ma:contentTypeScope="" ma:versionID="575e7283ee8f4325defb8d5c9124a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86bee6e5d8fbc42cc88386ba023c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9E6400-D999-4401-8864-523396ADF105}"/>
</file>

<file path=customXml/itemProps2.xml><?xml version="1.0" encoding="utf-8"?>
<ds:datastoreItem xmlns:ds="http://schemas.openxmlformats.org/officeDocument/2006/customXml" ds:itemID="{2DF3C2ED-0EE4-44C1-B48C-D5552E46BBAA}"/>
</file>

<file path=customXml/itemProps3.xml><?xml version="1.0" encoding="utf-8"?>
<ds:datastoreItem xmlns:ds="http://schemas.openxmlformats.org/officeDocument/2006/customXml" ds:itemID="{44965E53-488A-41D0-A24A-FA2DBB9F90E3}"/>
</file>

<file path=docProps/app.xml><?xml version="1.0" encoding="utf-8"?>
<Properties xmlns="http://schemas.openxmlformats.org/officeDocument/2006/extended-properties" xmlns:vt="http://schemas.openxmlformats.org/officeDocument/2006/docPropsVTypes">
  <TotalTime>22610</TotalTime>
  <Words>850</Words>
  <Application>Microsoft Office PowerPoint</Application>
  <PresentationFormat>On-screen Show (4:3)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Gulim</vt:lpstr>
      <vt:lpstr>맑은 고딕</vt:lpstr>
      <vt:lpstr>宋体</vt:lpstr>
      <vt:lpstr>Arial</vt:lpstr>
      <vt:lpstr>Calibri</vt:lpstr>
      <vt:lpstr>Times New Roman</vt:lpstr>
      <vt:lpstr>Office Theme</vt:lpstr>
      <vt:lpstr>PowerPoint Presentation</vt:lpstr>
      <vt:lpstr>Tendencias en televisión terrestre</vt:lpstr>
      <vt:lpstr>Normas de televisión – recepción fijo</vt:lpstr>
      <vt:lpstr>Despliegue de las normas</vt:lpstr>
      <vt:lpstr>Actividades pertinentes de la UIT - Documentos</vt:lpstr>
      <vt:lpstr>Otras actividades de la UIT</vt:lpstr>
      <vt:lpstr> Base de datos de transición a TDT (2)</vt:lpstr>
      <vt:lpstr> Dividendo digital (DD)</vt:lpstr>
      <vt:lpstr>Atribución de DD</vt:lpstr>
      <vt:lpstr>Atribución de DD - factores</vt:lpstr>
      <vt:lpstr>Atribución de DD - servicios</vt:lpstr>
      <vt:lpstr>Actividades de UIT relativas a DD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(blue BG)</dc:title>
  <dc:creator>Jesús Vicente</dc:creator>
  <cp:lastModifiedBy>Vassiliev, Nikolai</cp:lastModifiedBy>
  <cp:revision>276</cp:revision>
  <dcterms:created xsi:type="dcterms:W3CDTF">2014-09-01T15:38:30Z</dcterms:created>
  <dcterms:modified xsi:type="dcterms:W3CDTF">2015-07-30T23:50:32Z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0x0101000E401C1AC3505449BB9087E068A0BF43</vt:lpwstr>
  </property>
</Properties>
</file>